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6"/>
  </p:notesMasterIdLst>
  <p:sldIdLst>
    <p:sldId id="2147470736" r:id="rId2"/>
    <p:sldId id="2147470741" r:id="rId3"/>
    <p:sldId id="2147470742" r:id="rId4"/>
    <p:sldId id="214747074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43975B-9D07-4ADF-9D31-C2F191AA5F50}" v="9" dt="2024-06-21T01:37:29.586"/>
    <p1510:client id="{956D8E72-10E7-4F7A-838E-1BC1C71F1F3A}" v="18" dt="2024-06-21T04:20:44.45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5682" autoAdjust="0"/>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A37E14-2C36-4B87-8D97-5E5E86BB4742}" type="datetimeFigureOut">
              <a:rPr kumimoji="1" lang="ja-JP" altLang="en-US" smtClean="0"/>
              <a:t>2024/6/24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B73971-0161-4ABB-8165-241FA35CE439}" type="slidenum">
              <a:rPr kumimoji="1" lang="ja-JP" altLang="en-US" smtClean="0"/>
              <a:t>‹#›</a:t>
            </a:fld>
            <a:endParaRPr kumimoji="1" lang="ja-JP" altLang="en-US"/>
          </a:p>
        </p:txBody>
      </p:sp>
    </p:spTree>
    <p:extLst>
      <p:ext uri="{BB962C8B-B14F-4D97-AF65-F5344CB8AC3E}">
        <p14:creationId xmlns:p14="http://schemas.microsoft.com/office/powerpoint/2010/main" val="24483877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u="none" dirty="0">
              <a:solidFill>
                <a:schemeClr val="tx1"/>
              </a:solidFill>
              <a:latin typeface="+mn-lt"/>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BDB799E-C124-46D4-B14A-FE15C02FA163}"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34"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34" charset="-128"/>
              <a:cs typeface="+mn-cs"/>
            </a:endParaRPr>
          </a:p>
        </p:txBody>
      </p:sp>
    </p:spTree>
    <p:extLst>
      <p:ext uri="{BB962C8B-B14F-4D97-AF65-F5344CB8AC3E}">
        <p14:creationId xmlns:p14="http://schemas.microsoft.com/office/powerpoint/2010/main" val="93046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u="none" dirty="0">
              <a:solidFill>
                <a:schemeClr val="tx1"/>
              </a:solidFill>
              <a:latin typeface="+mn-lt"/>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BDB799E-C124-46D4-B14A-FE15C02FA163}"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34"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34" charset="-128"/>
              <a:cs typeface="+mn-cs"/>
            </a:endParaRPr>
          </a:p>
        </p:txBody>
      </p:sp>
    </p:spTree>
    <p:extLst>
      <p:ext uri="{BB962C8B-B14F-4D97-AF65-F5344CB8AC3E}">
        <p14:creationId xmlns:p14="http://schemas.microsoft.com/office/powerpoint/2010/main" val="2454278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u="none" dirty="0">
              <a:solidFill>
                <a:schemeClr val="tx1"/>
              </a:solidFill>
              <a:latin typeface="+mn-lt"/>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BDB799E-C124-46D4-B14A-FE15C02FA163}"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34"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34" charset="-128"/>
              <a:cs typeface="+mn-cs"/>
            </a:endParaRPr>
          </a:p>
        </p:txBody>
      </p:sp>
    </p:spTree>
    <p:extLst>
      <p:ext uri="{BB962C8B-B14F-4D97-AF65-F5344CB8AC3E}">
        <p14:creationId xmlns:p14="http://schemas.microsoft.com/office/powerpoint/2010/main" val="3348119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u="none" dirty="0">
              <a:solidFill>
                <a:schemeClr val="tx1"/>
              </a:solidFill>
              <a:latin typeface="+mn-lt"/>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BDB799E-C124-46D4-B14A-FE15C02FA163}"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34"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34" charset="-128"/>
              <a:cs typeface="+mn-cs"/>
            </a:endParaRPr>
          </a:p>
        </p:txBody>
      </p:sp>
    </p:spTree>
    <p:extLst>
      <p:ext uri="{BB962C8B-B14F-4D97-AF65-F5344CB8AC3E}">
        <p14:creationId xmlns:p14="http://schemas.microsoft.com/office/powerpoint/2010/main" val="1287412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3892964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683300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3355392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3FF1F902-6728-9873-5796-3C61AF4DECF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43087" b="44927"/>
          <a:stretch/>
        </p:blipFill>
        <p:spPr>
          <a:xfrm>
            <a:off x="0" y="-37708"/>
            <a:ext cx="12192000" cy="821933"/>
          </a:xfrm>
          <a:prstGeom prst="rect">
            <a:avLst/>
          </a:prstGeom>
        </p:spPr>
      </p:pic>
      <p:sp>
        <p:nvSpPr>
          <p:cNvPr id="2" name="タイトル 1">
            <a:extLst>
              <a:ext uri="{FF2B5EF4-FFF2-40B4-BE49-F238E27FC236}">
                <a16:creationId xmlns:a16="http://schemas.microsoft.com/office/drawing/2014/main" id="{6F9538CC-0F91-C2ED-4A11-A964144E7B80}"/>
              </a:ext>
            </a:extLst>
          </p:cNvPr>
          <p:cNvSpPr>
            <a:spLocks noGrp="1"/>
          </p:cNvSpPr>
          <p:nvPr>
            <p:ph type="title"/>
          </p:nvPr>
        </p:nvSpPr>
        <p:spPr>
          <a:xfrm>
            <a:off x="637881" y="267619"/>
            <a:ext cx="10515600" cy="377026"/>
          </a:xfrm>
        </p:spPr>
        <p:txBody>
          <a:bodyPr>
            <a:spAutoFit/>
          </a:bodyPr>
          <a:lstStyle>
            <a:lvl1pPr>
              <a:defRPr sz="2000" b="1">
                <a:solidFill>
                  <a:schemeClr val="tx2"/>
                </a:solidFill>
              </a:defRPr>
            </a:lvl1pPr>
          </a:lstStyle>
          <a:p>
            <a:r>
              <a:rPr kumimoji="1" lang="ja-JP" altLang="en-US"/>
              <a:t>マスター タイトルの書式設定</a:t>
            </a:r>
          </a:p>
        </p:txBody>
      </p:sp>
      <p:sp>
        <p:nvSpPr>
          <p:cNvPr id="4" name="日付プレースホルダー 3">
            <a:extLst>
              <a:ext uri="{FF2B5EF4-FFF2-40B4-BE49-F238E27FC236}">
                <a16:creationId xmlns:a16="http://schemas.microsoft.com/office/drawing/2014/main" id="{81BF9738-8383-0D57-DEEE-35208C7ADB39}"/>
              </a:ext>
            </a:extLst>
          </p:cNvPr>
          <p:cNvSpPr>
            <a:spLocks noGrp="1"/>
          </p:cNvSpPr>
          <p:nvPr>
            <p:ph type="dt" sz="half" idx="10"/>
          </p:nvPr>
        </p:nvSpPr>
        <p:spPr/>
        <p:txBody>
          <a:bodyPr/>
          <a:lstStyle/>
          <a:p>
            <a:fld id="{CEE29879-8DE0-4844-9819-36B6A24189FA}" type="datetime1">
              <a:rPr kumimoji="1" lang="ja-JP" altLang="en-US" smtClean="0"/>
              <a:t>2024/6/24</a:t>
            </a:fld>
            <a:endParaRPr kumimoji="1" lang="ja-JP" altLang="en-US"/>
          </a:p>
        </p:txBody>
      </p:sp>
      <p:sp>
        <p:nvSpPr>
          <p:cNvPr id="5" name="フッター プレースホルダー 4">
            <a:extLst>
              <a:ext uri="{FF2B5EF4-FFF2-40B4-BE49-F238E27FC236}">
                <a16:creationId xmlns:a16="http://schemas.microsoft.com/office/drawing/2014/main" id="{47835D32-9E73-F500-0CD0-80AE72056D28}"/>
              </a:ext>
            </a:extLst>
          </p:cNvPr>
          <p:cNvSpPr>
            <a:spLocks noGrp="1"/>
          </p:cNvSpPr>
          <p:nvPr>
            <p:ph type="ftr" sz="quarter" idx="11"/>
          </p:nvPr>
        </p:nvSpPr>
        <p:spPr>
          <a:xfrm>
            <a:off x="7626677" y="6356350"/>
            <a:ext cx="4114800" cy="365125"/>
          </a:xfrm>
        </p:spPr>
        <p:txBody>
          <a:bodyPr/>
          <a:lstStyle>
            <a:lvl1pPr algn="r">
              <a:defRPr/>
            </a:lvl1pPr>
          </a:lstStyle>
          <a:p>
            <a:r>
              <a:rPr lang="en-US" altLang="ja-JP"/>
              <a:t>©️2023 </a:t>
            </a:r>
            <a:r>
              <a:rPr lang="en-US" altLang="ja-JP" err="1"/>
              <a:t>dTosh</a:t>
            </a:r>
            <a:r>
              <a:rPr lang="en-US" altLang="ja-JP"/>
              <a:t> &amp; Company Inc. All rights reserved</a:t>
            </a:r>
            <a:endParaRPr lang="ja-JP" altLang="en-US"/>
          </a:p>
        </p:txBody>
      </p:sp>
      <p:sp>
        <p:nvSpPr>
          <p:cNvPr id="6" name="スライド番号プレースホルダー 5">
            <a:extLst>
              <a:ext uri="{FF2B5EF4-FFF2-40B4-BE49-F238E27FC236}">
                <a16:creationId xmlns:a16="http://schemas.microsoft.com/office/drawing/2014/main" id="{9937312B-9484-0905-73A6-4DC17D26B229}"/>
              </a:ext>
            </a:extLst>
          </p:cNvPr>
          <p:cNvSpPr>
            <a:spLocks noGrp="1"/>
          </p:cNvSpPr>
          <p:nvPr>
            <p:ph type="sldNum" sz="quarter" idx="12"/>
          </p:nvPr>
        </p:nvSpPr>
        <p:spPr>
          <a:xfrm>
            <a:off x="11153481" y="-37708"/>
            <a:ext cx="587996" cy="821933"/>
          </a:xfrm>
          <a:solidFill>
            <a:schemeClr val="tx2"/>
          </a:solidFill>
        </p:spPr>
        <p:txBody>
          <a:bodyPr anchor="b"/>
          <a:lstStyle>
            <a:lvl1pPr algn="ctr">
              <a:defRPr sz="1600">
                <a:solidFill>
                  <a:schemeClr val="bg1"/>
                </a:solidFill>
              </a:defRPr>
            </a:lvl1pPr>
          </a:lstStyle>
          <a:p>
            <a:fld id="{AAE994C8-04EB-4356-8487-D8FC79A3EFA4}" type="slidenum">
              <a:rPr lang="ja-JP" altLang="en-US" smtClean="0"/>
              <a:pPr/>
              <a:t>‹#›</a:t>
            </a:fld>
            <a:endParaRPr lang="ja-JP" altLang="en-US"/>
          </a:p>
        </p:txBody>
      </p:sp>
      <p:sp>
        <p:nvSpPr>
          <p:cNvPr id="9" name="テキスト プレースホルダー 2">
            <a:extLst>
              <a:ext uri="{FF2B5EF4-FFF2-40B4-BE49-F238E27FC236}">
                <a16:creationId xmlns:a16="http://schemas.microsoft.com/office/drawing/2014/main" id="{940ABA71-A3F7-83CC-8C9D-51F4D8574A4D}"/>
              </a:ext>
            </a:extLst>
          </p:cNvPr>
          <p:cNvSpPr>
            <a:spLocks noGrp="1"/>
          </p:cNvSpPr>
          <p:nvPr>
            <p:ph type="body" idx="13"/>
          </p:nvPr>
        </p:nvSpPr>
        <p:spPr>
          <a:xfrm>
            <a:off x="637881" y="1089552"/>
            <a:ext cx="10515600" cy="365125"/>
          </a:xfrm>
        </p:spPr>
        <p:txBody>
          <a:bodyPr>
            <a:normAutofit/>
          </a:bodyPr>
          <a:lstStyle>
            <a:lvl1pPr marL="0" indent="0">
              <a:buNone/>
              <a:defRPr sz="1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Tree>
    <p:extLst>
      <p:ext uri="{BB962C8B-B14F-4D97-AF65-F5344CB8AC3E}">
        <p14:creationId xmlns:p14="http://schemas.microsoft.com/office/powerpoint/2010/main" val="1322357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4206909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1205793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621008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710000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3614204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3438085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1905042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AD76BC5-C271-44AD-AFDA-CE84745894E7}" type="datetimeFigureOut">
              <a:rPr kumimoji="1" lang="ja-JP" altLang="en-US" smtClean="0"/>
              <a:t>2024/6/24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2016169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76BC5-C271-44AD-AFDA-CE84745894E7}" type="datetimeFigureOut">
              <a:rPr kumimoji="1" lang="ja-JP" altLang="en-US" smtClean="0"/>
              <a:t>2024/6/24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F7C61-CAB6-4FB3-B865-C74735520940}" type="slidenum">
              <a:rPr kumimoji="1" lang="ja-JP" altLang="en-US" smtClean="0"/>
              <a:t>‹#›</a:t>
            </a:fld>
            <a:endParaRPr kumimoji="1" lang="ja-JP" altLang="en-US"/>
          </a:p>
        </p:txBody>
      </p:sp>
    </p:spTree>
    <p:extLst>
      <p:ext uri="{BB962C8B-B14F-4D97-AF65-F5344CB8AC3E}">
        <p14:creationId xmlns:p14="http://schemas.microsoft.com/office/powerpoint/2010/main" val="2594354831"/>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akayama-dx-info@dtosh.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mailto:wakayama-dx-info@dtosh.com"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mailto:wakayama-dx-info@dtosh.co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mailto:wakayama-dx-info@dtosh.com"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B3FB7E-2B40-7598-F13F-290A921DD093}"/>
              </a:ext>
            </a:extLst>
          </p:cNvPr>
          <p:cNvSpPr>
            <a:spLocks noGrp="1"/>
          </p:cNvSpPr>
          <p:nvPr>
            <p:ph type="title"/>
          </p:nvPr>
        </p:nvSpPr>
        <p:spPr>
          <a:xfrm>
            <a:off x="99401" y="94899"/>
            <a:ext cx="10515600" cy="377026"/>
          </a:xfrm>
        </p:spPr>
        <p:txBody>
          <a:bodyPr/>
          <a:lstStyle/>
          <a:p>
            <a:r>
              <a:rPr lang="ja-JP" altLang="en-US" dirty="0">
                <a:latin typeface="メイリオ" panose="020B0604030504040204" pitchFamily="50" charset="-128"/>
                <a:ea typeface="メイリオ" panose="020B0604030504040204" pitchFamily="50" charset="-128"/>
              </a:rPr>
              <a:t>和歌山県</a:t>
            </a:r>
            <a:r>
              <a:rPr lang="en-US" altLang="ja-JP" dirty="0">
                <a:latin typeface="メイリオ" panose="020B0604030504040204" pitchFamily="50" charset="-128"/>
                <a:ea typeface="メイリオ" panose="020B0604030504040204" pitchFamily="50" charset="-128"/>
              </a:rPr>
              <a:t>DX</a:t>
            </a:r>
            <a:r>
              <a:rPr lang="ja-JP" altLang="en-US" dirty="0">
                <a:latin typeface="メイリオ" panose="020B0604030504040204" pitchFamily="50" charset="-128"/>
                <a:ea typeface="メイリオ" panose="020B0604030504040204" pitchFamily="50" charset="-128"/>
              </a:rPr>
              <a:t>チャレンジサポートプログラム応募申請書　</a:t>
            </a:r>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3492456-C969-9B31-7736-390CB5974004}"/>
              </a:ext>
            </a:extLst>
          </p:cNvPr>
          <p:cNvSpPr txBox="1"/>
          <p:nvPr/>
        </p:nvSpPr>
        <p:spPr>
          <a:xfrm>
            <a:off x="99401" y="471925"/>
            <a:ext cx="9064919"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応募期限：</a:t>
            </a:r>
            <a:r>
              <a:rPr kumimoji="1"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2024</a:t>
            </a:r>
            <a:r>
              <a:rPr kumimoji="1"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年</a:t>
            </a:r>
            <a:r>
              <a:rPr kumimoji="1"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8</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月</a:t>
            </a:r>
            <a:r>
              <a:rPr lang="en-US" altLang="ja-JP" sz="1400" dirty="0">
                <a:solidFill>
                  <a:srgbClr val="FF0000"/>
                </a:solidFill>
                <a:latin typeface="メイリオ" panose="020B0604030504040204" pitchFamily="50" charset="-128"/>
                <a:ea typeface="メイリオ" panose="020B0604030504040204" pitchFamily="50" charset="-128"/>
              </a:rPr>
              <a:t>7</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日</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lang="ja-JP" altLang="en-US" sz="1400" dirty="0">
                <a:solidFill>
                  <a:srgbClr val="FF0000"/>
                </a:solidFill>
                <a:latin typeface="メイリオ" panose="020B0604030504040204" pitchFamily="50" charset="-128"/>
                <a:ea typeface="メイリオ" panose="020B0604030504040204" pitchFamily="50" charset="-128"/>
              </a:rPr>
              <a:t>水</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17:00</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E-Mail</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必着　</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応募方法：</a:t>
            </a:r>
            <a:r>
              <a:rPr kumimoji="0" lang="en-US" altLang="ja-JP" sz="1400" b="0" i="0" u="sng" strike="noStrike" kern="1200" cap="none" spc="0" normalizeH="0" baseline="0" noProof="0" dirty="0">
                <a:ln>
                  <a:noFill/>
                </a:ln>
                <a:solidFill>
                  <a:srgbClr val="0000FF"/>
                </a:solidFill>
                <a:effectLst/>
                <a:uLnTx/>
                <a:uFillTx/>
                <a:latin typeface="メイリオ" panose="020B0604030504040204" pitchFamily="50" charset="-128"/>
                <a:ea typeface="メイリオ" panose="020B0604030504040204" pitchFamily="50" charset="-128"/>
                <a:cs typeface="Times New Roman" panose="02020603050405020304" pitchFamily="18" charset="0"/>
                <a:hlinkClick r:id="rId3"/>
              </a:rPr>
              <a:t>wakayama-dx-info@dtosh.com</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 name="テキスト ボックス 6">
            <a:extLst>
              <a:ext uri="{FF2B5EF4-FFF2-40B4-BE49-F238E27FC236}">
                <a16:creationId xmlns:a16="http://schemas.microsoft.com/office/drawing/2014/main" id="{82B0ED37-1614-9961-B529-DD48A4D3A29D}"/>
              </a:ext>
            </a:extLst>
          </p:cNvPr>
          <p:cNvSpPr txBox="1"/>
          <p:nvPr/>
        </p:nvSpPr>
        <p:spPr>
          <a:xfrm>
            <a:off x="7596733" y="5177"/>
            <a:ext cx="4585855"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E-Mail</a:t>
            </a: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のタイトルを「和歌山県</a:t>
            </a:r>
            <a:r>
              <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DX</a:t>
            </a: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チャレンジ応募」</a:t>
            </a:r>
            <a:endPar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とし</a:t>
            </a:r>
            <a:r>
              <a:rPr kumimoji="1" lang="ja-JP" altLang="en-US" sz="1400" dirty="0">
                <a:solidFill>
                  <a:srgbClr val="FF0000"/>
                </a:solidFill>
                <a:highlight>
                  <a:srgbClr val="FFFF00"/>
                </a:highlight>
                <a:latin typeface="メイリオ" panose="020B0604030504040204" pitchFamily="50" charset="-128"/>
                <a:ea typeface="メイリオ" panose="020B0604030504040204" pitchFamily="50" charset="-128"/>
              </a:rPr>
              <a:t>て</a:t>
            </a: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、送信してください。</a:t>
            </a:r>
            <a:endParaRPr kumimoji="1" lang="ja-JP" altLang="en-US" sz="1400" b="0" i="0" u="none" strike="noStrike" kern="1200" cap="none" spc="0" normalizeH="0" baseline="0" noProof="0" dirty="0">
              <a:ln>
                <a:noFill/>
              </a:ln>
              <a:solidFill>
                <a:srgbClr val="FF0000"/>
              </a:solidFill>
              <a:effectLst/>
              <a:highlight>
                <a:srgbClr val="FFFF00"/>
              </a:highlight>
              <a:uLnTx/>
              <a:uFillTx/>
              <a:latin typeface="Calibri" panose="020F0502020204030204"/>
              <a:ea typeface="游ゴシック" panose="020B0400000000000000" pitchFamily="34" charset="-128"/>
              <a:cs typeface="+mn-cs"/>
            </a:endParaRPr>
          </a:p>
        </p:txBody>
      </p:sp>
      <p:sp>
        <p:nvSpPr>
          <p:cNvPr id="11" name="四角形: メモ 10">
            <a:extLst>
              <a:ext uri="{FF2B5EF4-FFF2-40B4-BE49-F238E27FC236}">
                <a16:creationId xmlns:a16="http://schemas.microsoft.com/office/drawing/2014/main" id="{ADE880AA-138E-5AF2-EB2A-F0B502F44088}"/>
              </a:ext>
            </a:extLst>
          </p:cNvPr>
          <p:cNvSpPr/>
          <p:nvPr/>
        </p:nvSpPr>
        <p:spPr>
          <a:xfrm>
            <a:off x="221321" y="913959"/>
            <a:ext cx="11777639" cy="1664811"/>
          </a:xfrm>
          <a:prstGeom prst="foldedCorner">
            <a:avLst>
              <a:gd name="adj" fmla="val 5316"/>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 name="テキスト ボックス 11">
            <a:extLst>
              <a:ext uri="{FF2B5EF4-FFF2-40B4-BE49-F238E27FC236}">
                <a16:creationId xmlns:a16="http://schemas.microsoft.com/office/drawing/2014/main" id="{B10471E9-7946-56F5-3499-DD390BFB8040}"/>
              </a:ext>
            </a:extLst>
          </p:cNvPr>
          <p:cNvSpPr txBox="1"/>
          <p:nvPr/>
        </p:nvSpPr>
        <p:spPr>
          <a:xfrm>
            <a:off x="292439" y="959062"/>
            <a:ext cx="353449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①御社の現状</a:t>
            </a:r>
          </a:p>
        </p:txBody>
      </p:sp>
      <p:sp>
        <p:nvSpPr>
          <p:cNvPr id="3" name="四角形: メモ 2">
            <a:extLst>
              <a:ext uri="{FF2B5EF4-FFF2-40B4-BE49-F238E27FC236}">
                <a16:creationId xmlns:a16="http://schemas.microsoft.com/office/drawing/2014/main" id="{037B033A-415E-2312-FDDE-A33B4F644681}"/>
              </a:ext>
            </a:extLst>
          </p:cNvPr>
          <p:cNvSpPr/>
          <p:nvPr/>
        </p:nvSpPr>
        <p:spPr>
          <a:xfrm>
            <a:off x="221321" y="2686097"/>
            <a:ext cx="11777639" cy="2066843"/>
          </a:xfrm>
          <a:prstGeom prst="foldedCorner">
            <a:avLst>
              <a:gd name="adj" fmla="val 5316"/>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 name="テキスト ボックス 3">
            <a:extLst>
              <a:ext uri="{FF2B5EF4-FFF2-40B4-BE49-F238E27FC236}">
                <a16:creationId xmlns:a16="http://schemas.microsoft.com/office/drawing/2014/main" id="{B6B8D5EE-DB87-0D8A-5B42-C9EB773C55B7}"/>
              </a:ext>
            </a:extLst>
          </p:cNvPr>
          <p:cNvSpPr txBox="1"/>
          <p:nvPr/>
        </p:nvSpPr>
        <p:spPr>
          <a:xfrm>
            <a:off x="292439" y="2737286"/>
            <a:ext cx="2492990"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②御社が感じる課題感</a:t>
            </a:r>
          </a:p>
        </p:txBody>
      </p:sp>
      <p:sp>
        <p:nvSpPr>
          <p:cNvPr id="8" name="四角形: メモ 7">
            <a:extLst>
              <a:ext uri="{FF2B5EF4-FFF2-40B4-BE49-F238E27FC236}">
                <a16:creationId xmlns:a16="http://schemas.microsoft.com/office/drawing/2014/main" id="{293E0E99-39E5-BDD2-43A9-E2A69C8230B6}"/>
              </a:ext>
            </a:extLst>
          </p:cNvPr>
          <p:cNvSpPr/>
          <p:nvPr/>
        </p:nvSpPr>
        <p:spPr>
          <a:xfrm>
            <a:off x="221321" y="4893633"/>
            <a:ext cx="11777639" cy="1839463"/>
          </a:xfrm>
          <a:prstGeom prst="foldedCorner">
            <a:avLst>
              <a:gd name="adj" fmla="val 5316"/>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 name="テキスト ボックス 8">
            <a:extLst>
              <a:ext uri="{FF2B5EF4-FFF2-40B4-BE49-F238E27FC236}">
                <a16:creationId xmlns:a16="http://schemas.microsoft.com/office/drawing/2014/main" id="{CBD5D378-5D77-BE15-60CE-BF75EAA7992B}"/>
              </a:ext>
            </a:extLst>
          </p:cNvPr>
          <p:cNvSpPr txBox="1"/>
          <p:nvPr/>
        </p:nvSpPr>
        <p:spPr>
          <a:xfrm>
            <a:off x="292440" y="4938736"/>
            <a:ext cx="387798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u="sng" dirty="0">
                <a:solidFill>
                  <a:prstClr val="black"/>
                </a:solidFill>
                <a:latin typeface="メイリオ" panose="020B0604030504040204" pitchFamily="50" charset="-128"/>
                <a:ea typeface="メイリオ" panose="020B0604030504040204" pitchFamily="50" charset="-128"/>
              </a:rPr>
              <a:t>③課題を解決できた時のありたい姿</a:t>
            </a:r>
            <a:endParaRPr kumimoji="1" lang="ja-JP" altLang="en-US" sz="18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844329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B3FB7E-2B40-7598-F13F-290A921DD093}"/>
              </a:ext>
            </a:extLst>
          </p:cNvPr>
          <p:cNvSpPr>
            <a:spLocks noGrp="1"/>
          </p:cNvSpPr>
          <p:nvPr>
            <p:ph type="title"/>
          </p:nvPr>
        </p:nvSpPr>
        <p:spPr>
          <a:xfrm>
            <a:off x="99401" y="94899"/>
            <a:ext cx="10515600" cy="377026"/>
          </a:xfrm>
        </p:spPr>
        <p:txBody>
          <a:bodyPr/>
          <a:lstStyle/>
          <a:p>
            <a:r>
              <a:rPr lang="ja-JP" altLang="en-US" dirty="0">
                <a:latin typeface="メイリオ" panose="020B0604030504040204" pitchFamily="50" charset="-128"/>
                <a:ea typeface="メイリオ" panose="020B0604030504040204" pitchFamily="50" charset="-128"/>
              </a:rPr>
              <a:t>和歌山県</a:t>
            </a:r>
            <a:r>
              <a:rPr lang="en-US" altLang="ja-JP" dirty="0">
                <a:latin typeface="メイリオ" panose="020B0604030504040204" pitchFamily="50" charset="-128"/>
                <a:ea typeface="メイリオ" panose="020B0604030504040204" pitchFamily="50" charset="-128"/>
              </a:rPr>
              <a:t>DX</a:t>
            </a:r>
            <a:r>
              <a:rPr lang="ja-JP" altLang="en-US" dirty="0">
                <a:latin typeface="メイリオ" panose="020B0604030504040204" pitchFamily="50" charset="-128"/>
                <a:ea typeface="メイリオ" panose="020B0604030504040204" pitchFamily="50" charset="-128"/>
              </a:rPr>
              <a:t>チャレンジサポートプログラム応募申請書　</a:t>
            </a:r>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3492456-C969-9B31-7736-390CB5974004}"/>
              </a:ext>
            </a:extLst>
          </p:cNvPr>
          <p:cNvSpPr txBox="1"/>
          <p:nvPr/>
        </p:nvSpPr>
        <p:spPr>
          <a:xfrm>
            <a:off x="99401" y="471925"/>
            <a:ext cx="9064919"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応募期限：</a:t>
            </a:r>
            <a:r>
              <a:rPr kumimoji="1"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2024</a:t>
            </a:r>
            <a:r>
              <a:rPr kumimoji="1"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年</a:t>
            </a:r>
            <a:r>
              <a:rPr kumimoji="1"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8</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月</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7</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日</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水</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17:00</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E-Mail</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必着　</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応募方法：</a:t>
            </a:r>
            <a:r>
              <a:rPr kumimoji="0" lang="en-US" altLang="ja-JP" sz="1400" b="0" i="0" u="sng" strike="noStrike" kern="1200" cap="none" spc="0" normalizeH="0" baseline="0" noProof="0" dirty="0">
                <a:ln>
                  <a:noFill/>
                </a:ln>
                <a:solidFill>
                  <a:srgbClr val="0000FF"/>
                </a:solidFill>
                <a:effectLst/>
                <a:uLnTx/>
                <a:uFillTx/>
                <a:latin typeface="メイリオ" panose="020B0604030504040204" pitchFamily="50" charset="-128"/>
                <a:ea typeface="メイリオ" panose="020B0604030504040204" pitchFamily="50" charset="-128"/>
                <a:cs typeface="Times New Roman" panose="02020603050405020304" pitchFamily="18" charset="0"/>
                <a:hlinkClick r:id="rId3"/>
              </a:rPr>
              <a:t>wakayama-dx-info@dtosh.com</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 name="テキスト ボックス 6">
            <a:extLst>
              <a:ext uri="{FF2B5EF4-FFF2-40B4-BE49-F238E27FC236}">
                <a16:creationId xmlns:a16="http://schemas.microsoft.com/office/drawing/2014/main" id="{82B0ED37-1614-9961-B529-DD48A4D3A29D}"/>
              </a:ext>
            </a:extLst>
          </p:cNvPr>
          <p:cNvSpPr txBox="1"/>
          <p:nvPr/>
        </p:nvSpPr>
        <p:spPr>
          <a:xfrm>
            <a:off x="7596733" y="5177"/>
            <a:ext cx="4585855"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E-Mail</a:t>
            </a: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のタイトルを「和歌山県</a:t>
            </a:r>
            <a:r>
              <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DX</a:t>
            </a: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チャレンジ応募」</a:t>
            </a:r>
            <a:endPar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として、送信してください。</a:t>
            </a:r>
            <a:endParaRPr kumimoji="1" lang="ja-JP" altLang="en-US" sz="1400" b="0" i="0" u="none" strike="noStrike" kern="1200" cap="none" spc="0" normalizeH="0" baseline="0" noProof="0" dirty="0">
              <a:ln>
                <a:noFill/>
              </a:ln>
              <a:solidFill>
                <a:srgbClr val="FF0000"/>
              </a:solidFill>
              <a:effectLst/>
              <a:highlight>
                <a:srgbClr val="FFFF00"/>
              </a:highlight>
              <a:uLnTx/>
              <a:uFillTx/>
              <a:latin typeface="Calibri" panose="020F0502020204030204"/>
              <a:ea typeface="游ゴシック" panose="020B0400000000000000" pitchFamily="34" charset="-128"/>
              <a:cs typeface="+mn-cs"/>
            </a:endParaRPr>
          </a:p>
        </p:txBody>
      </p:sp>
      <p:sp>
        <p:nvSpPr>
          <p:cNvPr id="5" name="四角形: メモ 10">
            <a:extLst>
              <a:ext uri="{FF2B5EF4-FFF2-40B4-BE49-F238E27FC236}">
                <a16:creationId xmlns:a16="http://schemas.microsoft.com/office/drawing/2014/main" id="{267B3BB0-CFE3-4F94-3D4B-3BB40282E347}"/>
              </a:ext>
            </a:extLst>
          </p:cNvPr>
          <p:cNvSpPr/>
          <p:nvPr/>
        </p:nvSpPr>
        <p:spPr>
          <a:xfrm>
            <a:off x="5539399" y="1044635"/>
            <a:ext cx="6431280" cy="5630485"/>
          </a:xfrm>
          <a:prstGeom prst="foldedCorner">
            <a:avLst>
              <a:gd name="adj" fmla="val 5142"/>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0" name="四角形: メモ 9">
            <a:extLst>
              <a:ext uri="{FF2B5EF4-FFF2-40B4-BE49-F238E27FC236}">
                <a16:creationId xmlns:a16="http://schemas.microsoft.com/office/drawing/2014/main" id="{BE93AD40-02E7-4C35-55DD-C92D6558E91C}"/>
              </a:ext>
            </a:extLst>
          </p:cNvPr>
          <p:cNvSpPr/>
          <p:nvPr/>
        </p:nvSpPr>
        <p:spPr>
          <a:xfrm>
            <a:off x="221321" y="1044635"/>
            <a:ext cx="5143159" cy="5630485"/>
          </a:xfrm>
          <a:prstGeom prst="foldedCorner">
            <a:avLst>
              <a:gd name="adj" fmla="val 6344"/>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3" name="テキスト ボックス 12">
            <a:extLst>
              <a:ext uri="{FF2B5EF4-FFF2-40B4-BE49-F238E27FC236}">
                <a16:creationId xmlns:a16="http://schemas.microsoft.com/office/drawing/2014/main" id="{0A5E0869-9759-C932-94EA-071614C0BA94}"/>
              </a:ext>
            </a:extLst>
          </p:cNvPr>
          <p:cNvSpPr txBox="1"/>
          <p:nvPr/>
        </p:nvSpPr>
        <p:spPr>
          <a:xfrm>
            <a:off x="292440" y="2033551"/>
            <a:ext cx="4777400" cy="1477328"/>
          </a:xfrm>
          <a:prstGeom prst="rect">
            <a:avLst/>
          </a:prstGeom>
          <a:noFill/>
        </p:spPr>
        <p:txBody>
          <a:bodyPr wrap="square" rtlCol="0">
            <a:spAutoFit/>
          </a:bodyPr>
          <a:lstStyle/>
          <a:p>
            <a:r>
              <a:rPr kumimoji="1" lang="ja-JP" altLang="en-US" sz="1800" dirty="0">
                <a:latin typeface="メイリオ" panose="020B0604030504040204" pitchFamily="50" charset="-128"/>
                <a:ea typeface="メイリオ" panose="020B0604030504040204" pitchFamily="50" charset="-128"/>
              </a:rPr>
              <a:t>会社名：</a:t>
            </a:r>
            <a:endParaRPr kumimoji="1" lang="en-US" altLang="ja-JP" sz="1800" dirty="0">
              <a:latin typeface="メイリオ" panose="020B0604030504040204" pitchFamily="50" charset="-128"/>
              <a:ea typeface="メイリオ" panose="020B0604030504040204" pitchFamily="50" charset="-128"/>
            </a:endParaRPr>
          </a:p>
          <a:p>
            <a:r>
              <a:rPr kumimoji="1" lang="ja-JP" altLang="en-US" sz="1800" dirty="0">
                <a:latin typeface="メイリオ" panose="020B0604030504040204" pitchFamily="50" charset="-128"/>
                <a:ea typeface="メイリオ" panose="020B0604030504040204" pitchFamily="50" charset="-128"/>
              </a:rPr>
              <a:t>代表者名：</a:t>
            </a:r>
            <a:endParaRPr kumimoji="1" lang="en-US" altLang="ja-JP" dirty="0">
              <a:solidFill>
                <a:schemeClr val="bg2">
                  <a:lumMod val="75000"/>
                </a:schemeClr>
              </a:solidFill>
              <a:latin typeface="メイリオ" panose="020B0604030504040204" pitchFamily="50" charset="-128"/>
              <a:ea typeface="メイリオ" panose="020B0604030504040204" pitchFamily="50" charset="-128"/>
            </a:endParaRPr>
          </a:p>
          <a:p>
            <a:r>
              <a:rPr kumimoji="1" lang="ja-JP" altLang="en-US" sz="1800" dirty="0">
                <a:latin typeface="メイリオ" panose="020B0604030504040204" pitchFamily="50" charset="-128"/>
                <a:ea typeface="メイリオ" panose="020B0604030504040204" pitchFamily="50" charset="-128"/>
              </a:rPr>
              <a:t>本社所在地：</a:t>
            </a:r>
            <a:endParaRPr kumimoji="1" lang="en-US" altLang="ja-JP" dirty="0">
              <a:solidFill>
                <a:schemeClr val="bg2">
                  <a:lumMod val="75000"/>
                </a:schemeClr>
              </a:solidFill>
              <a:latin typeface="メイリオ" panose="020B0604030504040204" pitchFamily="50" charset="-128"/>
              <a:ea typeface="メイリオ" panose="020B0604030504040204" pitchFamily="50" charset="-128"/>
            </a:endParaRPr>
          </a:p>
          <a:p>
            <a:endParaRPr kumimoji="1" lang="en-US" altLang="ja-JP" sz="1800" dirty="0">
              <a:latin typeface="メイリオ" panose="020B0604030504040204" pitchFamily="50" charset="-128"/>
              <a:ea typeface="メイリオ" panose="020B0604030504040204" pitchFamily="50" charset="-128"/>
            </a:endParaRPr>
          </a:p>
          <a:p>
            <a:r>
              <a:rPr kumimoji="1" lang="ja-JP" altLang="en-US" sz="1800" dirty="0">
                <a:latin typeface="メイリオ" panose="020B0604030504040204" pitchFamily="50" charset="-128"/>
                <a:ea typeface="メイリオ" panose="020B0604030504040204" pitchFamily="50" charset="-128"/>
              </a:rPr>
              <a:t>事業内容：</a:t>
            </a:r>
          </a:p>
        </p:txBody>
      </p:sp>
      <p:graphicFrame>
        <p:nvGraphicFramePr>
          <p:cNvPr id="14" name="表 15">
            <a:extLst>
              <a:ext uri="{FF2B5EF4-FFF2-40B4-BE49-F238E27FC236}">
                <a16:creationId xmlns:a16="http://schemas.microsoft.com/office/drawing/2014/main" id="{9B16F9EE-4000-F8E3-DA21-3457D9C33106}"/>
              </a:ext>
            </a:extLst>
          </p:cNvPr>
          <p:cNvGraphicFramePr>
            <a:graphicFrameLocks noGrp="1"/>
          </p:cNvGraphicFramePr>
          <p:nvPr>
            <p:extLst>
              <p:ext uri="{D42A27DB-BD31-4B8C-83A1-F6EECF244321}">
                <p14:modId xmlns:p14="http://schemas.microsoft.com/office/powerpoint/2010/main" val="130850728"/>
              </p:ext>
            </p:extLst>
          </p:nvPr>
        </p:nvGraphicFramePr>
        <p:xfrm>
          <a:off x="5773078" y="2033551"/>
          <a:ext cx="5880442" cy="3463010"/>
        </p:xfrm>
        <a:graphic>
          <a:graphicData uri="http://schemas.openxmlformats.org/drawingml/2006/table">
            <a:tbl>
              <a:tblPr firstRow="1" firstCol="1" bandRow="1">
                <a:tableStyleId>{93296810-A885-4BE3-A3E7-6D5BEEA58F35}</a:tableStyleId>
              </a:tblPr>
              <a:tblGrid>
                <a:gridCol w="1084922">
                  <a:extLst>
                    <a:ext uri="{9D8B030D-6E8A-4147-A177-3AD203B41FA5}">
                      <a16:colId xmlns:a16="http://schemas.microsoft.com/office/drawing/2014/main" val="1872848477"/>
                    </a:ext>
                  </a:extLst>
                </a:gridCol>
                <a:gridCol w="1132487">
                  <a:extLst>
                    <a:ext uri="{9D8B030D-6E8A-4147-A177-3AD203B41FA5}">
                      <a16:colId xmlns:a16="http://schemas.microsoft.com/office/drawing/2014/main" val="1906240200"/>
                    </a:ext>
                  </a:extLst>
                </a:gridCol>
                <a:gridCol w="1888323">
                  <a:extLst>
                    <a:ext uri="{9D8B030D-6E8A-4147-A177-3AD203B41FA5}">
                      <a16:colId xmlns:a16="http://schemas.microsoft.com/office/drawing/2014/main" val="1087493179"/>
                    </a:ext>
                  </a:extLst>
                </a:gridCol>
                <a:gridCol w="1774710">
                  <a:extLst>
                    <a:ext uri="{9D8B030D-6E8A-4147-A177-3AD203B41FA5}">
                      <a16:colId xmlns:a16="http://schemas.microsoft.com/office/drawing/2014/main" val="2531736610"/>
                    </a:ext>
                  </a:extLst>
                </a:gridCol>
              </a:tblGrid>
              <a:tr h="976257">
                <a:tc>
                  <a:txBody>
                    <a:bodyPr/>
                    <a:lstStyle/>
                    <a:p>
                      <a:pPr algn="ctr"/>
                      <a:r>
                        <a:rPr lang="ja-JP" sz="1400" kern="100" dirty="0">
                          <a:effectLst/>
                        </a:rPr>
                        <a:t>氏名</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役職</a:t>
                      </a:r>
                      <a:r>
                        <a:rPr lang="ja-JP" altLang="en-US" sz="1400" kern="100">
                          <a:effectLst/>
                        </a:rPr>
                        <a:t>・担当</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プロジェクトでの</a:t>
                      </a:r>
                      <a:endParaRPr lang="en-US" altLang="ja-JP" sz="1400" kern="100" dirty="0">
                        <a:effectLst/>
                      </a:endParaRPr>
                    </a:p>
                    <a:p>
                      <a:pPr algn="ctr"/>
                      <a:r>
                        <a:rPr lang="ja-JP" sz="1400" kern="100">
                          <a:effectLst/>
                        </a:rPr>
                        <a:t>役割</a:t>
                      </a:r>
                      <a:r>
                        <a:rPr lang="ja-JP" altLang="en-US" sz="1400" kern="100">
                          <a:effectLst/>
                        </a:rPr>
                        <a:t>（想定）</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スキルセット</a:t>
                      </a:r>
                      <a:endParaRPr lang="en-US" altLang="ja-JP" sz="1400" kern="100" dirty="0">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a:effectLst/>
                        </a:rPr>
                        <a:t>（技術者のみ）</a:t>
                      </a:r>
                    </a:p>
                  </a:txBody>
                  <a:tcPr marL="68580" marR="68580" marT="0" marB="0" anchor="ctr"/>
                </a:tc>
                <a:extLst>
                  <a:ext uri="{0D108BD9-81ED-4DB2-BD59-A6C34878D82A}">
                    <a16:rowId xmlns:a16="http://schemas.microsoft.com/office/drawing/2014/main" val="4045418433"/>
                  </a:ext>
                </a:extLst>
              </a:tr>
              <a:tr h="522675">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00259496"/>
                  </a:ext>
                </a:extLst>
              </a:tr>
              <a:tr h="499688">
                <a:tc>
                  <a:txBody>
                    <a:bodyPr/>
                    <a:lstStyle/>
                    <a:p>
                      <a:pPr algn="l"/>
                      <a:r>
                        <a:rPr lang="en-US" sz="105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56822750"/>
                  </a:ext>
                </a:extLst>
              </a:tr>
              <a:tr h="488130">
                <a:tc>
                  <a:txBody>
                    <a:bodyPr/>
                    <a:lstStyle/>
                    <a:p>
                      <a:pPr algn="l"/>
                      <a:r>
                        <a:rPr lang="en-US" sz="105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92102662"/>
                  </a:ext>
                </a:extLst>
              </a:tr>
              <a:tr h="488130">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69351885"/>
                  </a:ext>
                </a:extLst>
              </a:tr>
              <a:tr h="488130">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47114496"/>
                  </a:ext>
                </a:extLst>
              </a:tr>
            </a:tbl>
          </a:graphicData>
        </a:graphic>
      </p:graphicFrame>
      <p:sp>
        <p:nvSpPr>
          <p:cNvPr id="15" name="テキスト ボックス 11">
            <a:extLst>
              <a:ext uri="{FF2B5EF4-FFF2-40B4-BE49-F238E27FC236}">
                <a16:creationId xmlns:a16="http://schemas.microsoft.com/office/drawing/2014/main" id="{2A06288A-EDA3-92D1-008C-C000BAC2FF4E}"/>
              </a:ext>
            </a:extLst>
          </p:cNvPr>
          <p:cNvSpPr txBox="1"/>
          <p:nvPr/>
        </p:nvSpPr>
        <p:spPr>
          <a:xfrm>
            <a:off x="292440" y="1199653"/>
            <a:ext cx="110799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i="0" u="sng"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基本情報</a:t>
            </a:r>
            <a:endParaRPr kumimoji="1" lang="ja-JP" altLang="en-US"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6" name="テキスト ボックス 11">
            <a:extLst>
              <a:ext uri="{FF2B5EF4-FFF2-40B4-BE49-F238E27FC236}">
                <a16:creationId xmlns:a16="http://schemas.microsoft.com/office/drawing/2014/main" id="{2E63E832-9EE8-1191-6507-BBFF021A3387}"/>
              </a:ext>
            </a:extLst>
          </p:cNvPr>
          <p:cNvSpPr txBox="1"/>
          <p:nvPr/>
        </p:nvSpPr>
        <p:spPr>
          <a:xfrm>
            <a:off x="5608875" y="1199653"/>
            <a:ext cx="1569660"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i="0" u="sng"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メンバー構成</a:t>
            </a:r>
            <a:endParaRPr kumimoji="1" lang="ja-JP" altLang="en-US"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7" name="テキスト ボックス 11">
            <a:extLst>
              <a:ext uri="{FF2B5EF4-FFF2-40B4-BE49-F238E27FC236}">
                <a16:creationId xmlns:a16="http://schemas.microsoft.com/office/drawing/2014/main" id="{D5D9BF93-FF58-A5EE-76AB-1B9AB9E8E3C0}"/>
              </a:ext>
            </a:extLst>
          </p:cNvPr>
          <p:cNvSpPr txBox="1"/>
          <p:nvPr/>
        </p:nvSpPr>
        <p:spPr>
          <a:xfrm>
            <a:off x="5773078" y="1593307"/>
            <a:ext cx="5570756" cy="307777"/>
          </a:xfrm>
          <a:prstGeom prst="rect">
            <a:avLst/>
          </a:prstGeom>
          <a:noFill/>
        </p:spPr>
        <p:txBody>
          <a:bodyPr wrap="none" rtlCol="0">
            <a:spAutoFit/>
          </a:bodyPr>
          <a:lstStyle/>
          <a:p>
            <a:r>
              <a:rPr lang="ja-JP" altLang="ja-JP" sz="1400">
                <a:effectLst/>
                <a:latin typeface="メイリオ" panose="020B0604030504040204" pitchFamily="50" charset="-128"/>
                <a:ea typeface="メイリオ" panose="020B0604030504040204" pitchFamily="50" charset="-128"/>
                <a:cs typeface="Times New Roman" panose="02020603050405020304" pitchFamily="18" charset="0"/>
              </a:rPr>
              <a:t>本プログラムへ応募する事業の</a:t>
            </a:r>
            <a:r>
              <a:rPr lang="ja-JP" altLang="en-US" sz="1400">
                <a:latin typeface="メイリオ" panose="020B0604030504040204" pitchFamily="50" charset="-128"/>
                <a:ea typeface="メイリオ" panose="020B0604030504040204" pitchFamily="50" charset="-128"/>
                <a:cs typeface="Times New Roman" panose="02020603050405020304" pitchFamily="18" charset="0"/>
              </a:rPr>
              <a:t>メンバー</a:t>
            </a:r>
            <a:r>
              <a:rPr lang="ja-JP" altLang="ja-JP" sz="1400">
                <a:effectLst/>
                <a:latin typeface="メイリオ" panose="020B0604030504040204" pitchFamily="50" charset="-128"/>
                <a:ea typeface="メイリオ" panose="020B0604030504040204" pitchFamily="50" charset="-128"/>
                <a:cs typeface="Times New Roman" panose="02020603050405020304" pitchFamily="18" charset="0"/>
              </a:rPr>
              <a:t>構成</a:t>
            </a:r>
            <a:r>
              <a:rPr lang="ja-JP" altLang="en-US" sz="1400">
                <a:effectLst/>
                <a:latin typeface="メイリオ" panose="020B0604030504040204" pitchFamily="50" charset="-128"/>
                <a:ea typeface="メイリオ" panose="020B0604030504040204" pitchFamily="50" charset="-128"/>
                <a:cs typeface="Times New Roman" panose="02020603050405020304" pitchFamily="18" charset="0"/>
              </a:rPr>
              <a:t>など</a:t>
            </a:r>
            <a:r>
              <a:rPr lang="ja-JP" altLang="ja-JP" sz="1400">
                <a:effectLst/>
                <a:latin typeface="メイリオ" panose="020B0604030504040204" pitchFamily="50" charset="-128"/>
                <a:ea typeface="メイリオ" panose="020B0604030504040204" pitchFamily="50" charset="-128"/>
                <a:cs typeface="Times New Roman" panose="02020603050405020304" pitchFamily="18" charset="0"/>
              </a:rPr>
              <a:t>を教えてください</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67653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B3FB7E-2B40-7598-F13F-290A921DD093}"/>
              </a:ext>
            </a:extLst>
          </p:cNvPr>
          <p:cNvSpPr>
            <a:spLocks noGrp="1"/>
          </p:cNvSpPr>
          <p:nvPr>
            <p:ph type="title"/>
          </p:nvPr>
        </p:nvSpPr>
        <p:spPr>
          <a:xfrm>
            <a:off x="99401" y="94899"/>
            <a:ext cx="10515600" cy="377026"/>
          </a:xfrm>
        </p:spPr>
        <p:txBody>
          <a:bodyPr/>
          <a:lstStyle/>
          <a:p>
            <a:r>
              <a:rPr lang="ja-JP" altLang="en-US" dirty="0">
                <a:latin typeface="メイリオ" panose="020B0604030504040204" pitchFamily="50" charset="-128"/>
                <a:ea typeface="メイリオ" panose="020B0604030504040204" pitchFamily="50" charset="-128"/>
              </a:rPr>
              <a:t>和歌山県</a:t>
            </a:r>
            <a:r>
              <a:rPr lang="en-US" altLang="ja-JP" dirty="0">
                <a:latin typeface="メイリオ" panose="020B0604030504040204" pitchFamily="50" charset="-128"/>
                <a:ea typeface="メイリオ" panose="020B0604030504040204" pitchFamily="50" charset="-128"/>
              </a:rPr>
              <a:t>DX</a:t>
            </a:r>
            <a:r>
              <a:rPr lang="ja-JP" altLang="en-US" dirty="0">
                <a:latin typeface="メイリオ" panose="020B0604030504040204" pitchFamily="50" charset="-128"/>
                <a:ea typeface="メイリオ" panose="020B0604030504040204" pitchFamily="50" charset="-128"/>
              </a:rPr>
              <a:t>チャレンジサポートプログラム応募申請書　</a:t>
            </a:r>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3492456-C969-9B31-7736-390CB5974004}"/>
              </a:ext>
            </a:extLst>
          </p:cNvPr>
          <p:cNvSpPr txBox="1"/>
          <p:nvPr/>
        </p:nvSpPr>
        <p:spPr>
          <a:xfrm>
            <a:off x="99401" y="471925"/>
            <a:ext cx="9064919"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応募期限：</a:t>
            </a:r>
            <a:r>
              <a:rPr kumimoji="1"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2024</a:t>
            </a:r>
            <a:r>
              <a:rPr kumimoji="1"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年</a:t>
            </a:r>
            <a:r>
              <a:rPr kumimoji="1"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8</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月</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7</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日</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水</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17:00</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E-Mail</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必着　</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応募方法：</a:t>
            </a:r>
            <a:r>
              <a:rPr kumimoji="0" lang="en-US" altLang="ja-JP" sz="1400" b="0" i="0" u="sng" strike="noStrike" kern="1200" cap="none" spc="0" normalizeH="0" baseline="0" noProof="0" dirty="0">
                <a:ln>
                  <a:noFill/>
                </a:ln>
                <a:solidFill>
                  <a:srgbClr val="0000FF"/>
                </a:solidFill>
                <a:effectLst/>
                <a:uLnTx/>
                <a:uFillTx/>
                <a:latin typeface="メイリオ" panose="020B0604030504040204" pitchFamily="50" charset="-128"/>
                <a:ea typeface="メイリオ" panose="020B0604030504040204" pitchFamily="50" charset="-128"/>
                <a:cs typeface="Times New Roman" panose="02020603050405020304" pitchFamily="18" charset="0"/>
                <a:hlinkClick r:id="rId3"/>
              </a:rPr>
              <a:t>wakayama-dx-info@dtosh.com</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 name="テキスト ボックス 6">
            <a:extLst>
              <a:ext uri="{FF2B5EF4-FFF2-40B4-BE49-F238E27FC236}">
                <a16:creationId xmlns:a16="http://schemas.microsoft.com/office/drawing/2014/main" id="{82B0ED37-1614-9961-B529-DD48A4D3A29D}"/>
              </a:ext>
            </a:extLst>
          </p:cNvPr>
          <p:cNvSpPr txBox="1"/>
          <p:nvPr/>
        </p:nvSpPr>
        <p:spPr>
          <a:xfrm>
            <a:off x="7596733" y="5177"/>
            <a:ext cx="4585855"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E-Mail</a:t>
            </a: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のタイトルを「和歌山県</a:t>
            </a:r>
            <a:r>
              <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DX</a:t>
            </a: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チャレンジ応募」</a:t>
            </a:r>
            <a:endPar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として、送信してください。</a:t>
            </a:r>
            <a:endParaRPr kumimoji="1" lang="ja-JP" altLang="en-US" sz="1400" b="0" i="0" u="none" strike="noStrike" kern="1200" cap="none" spc="0" normalizeH="0" baseline="0" noProof="0" dirty="0">
              <a:ln>
                <a:noFill/>
              </a:ln>
              <a:solidFill>
                <a:srgbClr val="FF0000"/>
              </a:solidFill>
              <a:effectLst/>
              <a:highlight>
                <a:srgbClr val="FFFF00"/>
              </a:highlight>
              <a:uLnTx/>
              <a:uFillTx/>
              <a:latin typeface="Calibri" panose="020F0502020204030204"/>
              <a:ea typeface="游ゴシック" panose="020B0400000000000000" pitchFamily="34" charset="-128"/>
              <a:cs typeface="+mn-cs"/>
            </a:endParaRPr>
          </a:p>
        </p:txBody>
      </p:sp>
      <p:sp>
        <p:nvSpPr>
          <p:cNvPr id="11" name="四角形: メモ 10">
            <a:extLst>
              <a:ext uri="{FF2B5EF4-FFF2-40B4-BE49-F238E27FC236}">
                <a16:creationId xmlns:a16="http://schemas.microsoft.com/office/drawing/2014/main" id="{ADE880AA-138E-5AF2-EB2A-F0B502F44088}"/>
              </a:ext>
            </a:extLst>
          </p:cNvPr>
          <p:cNvSpPr/>
          <p:nvPr/>
        </p:nvSpPr>
        <p:spPr>
          <a:xfrm>
            <a:off x="221321" y="913959"/>
            <a:ext cx="11777639" cy="1664811"/>
          </a:xfrm>
          <a:prstGeom prst="foldedCorner">
            <a:avLst>
              <a:gd name="adj" fmla="val 5316"/>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当社は、和歌山を中心に近隣府県へ一般食品を中心に卸売りを行っている会社です。</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主にスーパーマーケット、卸店、地元小売店様向けに事業展開しており、社員も増加しております。</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2" name="テキスト ボックス 11">
            <a:extLst>
              <a:ext uri="{FF2B5EF4-FFF2-40B4-BE49-F238E27FC236}">
                <a16:creationId xmlns:a16="http://schemas.microsoft.com/office/drawing/2014/main" id="{B10471E9-7946-56F5-3499-DD390BFB8040}"/>
              </a:ext>
            </a:extLst>
          </p:cNvPr>
          <p:cNvSpPr txBox="1"/>
          <p:nvPr/>
        </p:nvSpPr>
        <p:spPr>
          <a:xfrm>
            <a:off x="292439" y="959062"/>
            <a:ext cx="353449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①御社の現状</a:t>
            </a:r>
          </a:p>
        </p:txBody>
      </p:sp>
      <p:sp>
        <p:nvSpPr>
          <p:cNvPr id="3" name="四角形: メモ 2">
            <a:extLst>
              <a:ext uri="{FF2B5EF4-FFF2-40B4-BE49-F238E27FC236}">
                <a16:creationId xmlns:a16="http://schemas.microsoft.com/office/drawing/2014/main" id="{037B033A-415E-2312-FDDE-A33B4F644681}"/>
              </a:ext>
            </a:extLst>
          </p:cNvPr>
          <p:cNvSpPr/>
          <p:nvPr/>
        </p:nvSpPr>
        <p:spPr>
          <a:xfrm>
            <a:off x="221321" y="2686097"/>
            <a:ext cx="11777639" cy="2066843"/>
          </a:xfrm>
          <a:prstGeom prst="foldedCorner">
            <a:avLst>
              <a:gd name="adj" fmla="val 5316"/>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600" b="0" i="0" dirty="0">
                <a:solidFill>
                  <a:srgbClr val="000000"/>
                </a:solidFill>
                <a:effectLst/>
                <a:latin typeface="メイリオ" panose="020B0604030504040204" pitchFamily="50" charset="-128"/>
                <a:ea typeface="メイリオ" panose="020B0604030504040204" pitchFamily="50" charset="-128"/>
              </a:rPr>
              <a:t>社員から社内に関する問い合わせが増加しており、その対応にバックオフィスが疲弊しています。経費精算の確認や社内規定に関する質問など、同じような質問も多々ありますが、現状は電話で対応しております。そのため、バックオフィスの担当者たちは本来の業務に集中できず、会社全体の生産性が低下しています。</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B6B8D5EE-DB87-0D8A-5B42-C9EB773C55B7}"/>
              </a:ext>
            </a:extLst>
          </p:cNvPr>
          <p:cNvSpPr txBox="1"/>
          <p:nvPr/>
        </p:nvSpPr>
        <p:spPr>
          <a:xfrm>
            <a:off x="292439" y="2737286"/>
            <a:ext cx="2492990"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②御社が感じる課題感</a:t>
            </a:r>
          </a:p>
        </p:txBody>
      </p:sp>
      <p:sp>
        <p:nvSpPr>
          <p:cNvPr id="8" name="四角形: メモ 7">
            <a:extLst>
              <a:ext uri="{FF2B5EF4-FFF2-40B4-BE49-F238E27FC236}">
                <a16:creationId xmlns:a16="http://schemas.microsoft.com/office/drawing/2014/main" id="{293E0E99-39E5-BDD2-43A9-E2A69C8230B6}"/>
              </a:ext>
            </a:extLst>
          </p:cNvPr>
          <p:cNvSpPr/>
          <p:nvPr/>
        </p:nvSpPr>
        <p:spPr>
          <a:xfrm>
            <a:off x="221321" y="4893633"/>
            <a:ext cx="11777639" cy="1839463"/>
          </a:xfrm>
          <a:prstGeom prst="foldedCorner">
            <a:avLst>
              <a:gd name="adj" fmla="val 5316"/>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社員が問い合わせする</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AI</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窓口を用意して、</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AI</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が大半の問い合わせを対応できるようにしたいです。</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a:solidFill>
                  <a:prstClr val="black"/>
                </a:solidFill>
                <a:latin typeface="メイリオ" panose="020B0604030504040204" pitchFamily="50" charset="-128"/>
                <a:ea typeface="メイリオ" panose="020B0604030504040204" pitchFamily="50" charset="-128"/>
              </a:rPr>
              <a:t>それによって、バックオフィス</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の負担も軽減でき、抜本的な業務改善を生み出すと期待してます。</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これにより、社員が本来の業務に専念できる環境を整え、会社全体の業務効率と従業員満足度の向上を目指しています。</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 name="テキスト ボックス 8">
            <a:extLst>
              <a:ext uri="{FF2B5EF4-FFF2-40B4-BE49-F238E27FC236}">
                <a16:creationId xmlns:a16="http://schemas.microsoft.com/office/drawing/2014/main" id="{CBD5D378-5D77-BE15-60CE-BF75EAA7992B}"/>
              </a:ext>
            </a:extLst>
          </p:cNvPr>
          <p:cNvSpPr txBox="1"/>
          <p:nvPr/>
        </p:nvSpPr>
        <p:spPr>
          <a:xfrm>
            <a:off x="292440" y="4938736"/>
            <a:ext cx="387798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③課題を解決できた時のありたい姿</a:t>
            </a:r>
          </a:p>
        </p:txBody>
      </p:sp>
      <p:sp>
        <p:nvSpPr>
          <p:cNvPr id="5" name="正方形/長方形 4">
            <a:extLst>
              <a:ext uri="{FF2B5EF4-FFF2-40B4-BE49-F238E27FC236}">
                <a16:creationId xmlns:a16="http://schemas.microsoft.com/office/drawing/2014/main" id="{236CF21E-1D3C-A4BB-5D57-663E5496BAFF}"/>
              </a:ext>
            </a:extLst>
          </p:cNvPr>
          <p:cNvSpPr/>
          <p:nvPr/>
        </p:nvSpPr>
        <p:spPr>
          <a:xfrm>
            <a:off x="9412" y="-27205"/>
            <a:ext cx="2418736" cy="845574"/>
          </a:xfrm>
          <a:prstGeom prst="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t>記入例</a:t>
            </a:r>
          </a:p>
        </p:txBody>
      </p:sp>
    </p:spTree>
    <p:extLst>
      <p:ext uri="{BB962C8B-B14F-4D97-AF65-F5344CB8AC3E}">
        <p14:creationId xmlns:p14="http://schemas.microsoft.com/office/powerpoint/2010/main" val="3943193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B3FB7E-2B40-7598-F13F-290A921DD093}"/>
              </a:ext>
            </a:extLst>
          </p:cNvPr>
          <p:cNvSpPr>
            <a:spLocks noGrp="1"/>
          </p:cNvSpPr>
          <p:nvPr>
            <p:ph type="title"/>
          </p:nvPr>
        </p:nvSpPr>
        <p:spPr>
          <a:xfrm>
            <a:off x="99401" y="94899"/>
            <a:ext cx="10515600" cy="377026"/>
          </a:xfrm>
        </p:spPr>
        <p:txBody>
          <a:bodyPr/>
          <a:lstStyle/>
          <a:p>
            <a:r>
              <a:rPr lang="ja-JP" altLang="en-US" dirty="0">
                <a:latin typeface="メイリオ" panose="020B0604030504040204" pitchFamily="50" charset="-128"/>
                <a:ea typeface="メイリオ" panose="020B0604030504040204" pitchFamily="50" charset="-128"/>
              </a:rPr>
              <a:t>和歌山県</a:t>
            </a:r>
            <a:r>
              <a:rPr lang="en-US" altLang="ja-JP" dirty="0">
                <a:latin typeface="メイリオ" panose="020B0604030504040204" pitchFamily="50" charset="-128"/>
                <a:ea typeface="メイリオ" panose="020B0604030504040204" pitchFamily="50" charset="-128"/>
              </a:rPr>
              <a:t>DX</a:t>
            </a:r>
            <a:r>
              <a:rPr lang="ja-JP" altLang="en-US" dirty="0">
                <a:latin typeface="メイリオ" panose="020B0604030504040204" pitchFamily="50" charset="-128"/>
                <a:ea typeface="メイリオ" panose="020B0604030504040204" pitchFamily="50" charset="-128"/>
              </a:rPr>
              <a:t>チャレンジサポートプログラム応募申請書　</a:t>
            </a:r>
            <a:endParaRPr kumimoji="1" lang="ja-JP" altLang="en-US"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3492456-C969-9B31-7736-390CB5974004}"/>
              </a:ext>
            </a:extLst>
          </p:cNvPr>
          <p:cNvSpPr txBox="1"/>
          <p:nvPr/>
        </p:nvSpPr>
        <p:spPr>
          <a:xfrm>
            <a:off x="99401" y="471925"/>
            <a:ext cx="9064919"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応募期限：</a:t>
            </a:r>
            <a:r>
              <a:rPr kumimoji="1"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2024</a:t>
            </a:r>
            <a:r>
              <a:rPr kumimoji="1"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年</a:t>
            </a:r>
            <a:r>
              <a:rPr kumimoji="1"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8</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月</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7</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日</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水</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17:00</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0" lang="en-US" altLang="ja-JP"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E-Mail</a:t>
            </a:r>
            <a:r>
              <a:rPr kumimoji="0" lang="ja-JP" altLang="en-US" sz="14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必着　</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応募方法：</a:t>
            </a:r>
            <a:r>
              <a:rPr kumimoji="0" lang="en-US" altLang="ja-JP" sz="1400" b="0" i="0" u="sng" strike="noStrike" kern="1200" cap="none" spc="0" normalizeH="0" baseline="0" noProof="0" dirty="0">
                <a:ln>
                  <a:noFill/>
                </a:ln>
                <a:solidFill>
                  <a:srgbClr val="0000FF"/>
                </a:solidFill>
                <a:effectLst/>
                <a:uLnTx/>
                <a:uFillTx/>
                <a:latin typeface="メイリオ" panose="020B0604030504040204" pitchFamily="50" charset="-128"/>
                <a:ea typeface="メイリオ" panose="020B0604030504040204" pitchFamily="50" charset="-128"/>
                <a:cs typeface="Times New Roman" panose="02020603050405020304" pitchFamily="18" charset="0"/>
                <a:hlinkClick r:id="rId3"/>
              </a:rPr>
              <a:t>wakayama-dx-info@dtosh.com</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 name="テキスト ボックス 6">
            <a:extLst>
              <a:ext uri="{FF2B5EF4-FFF2-40B4-BE49-F238E27FC236}">
                <a16:creationId xmlns:a16="http://schemas.microsoft.com/office/drawing/2014/main" id="{82B0ED37-1614-9961-B529-DD48A4D3A29D}"/>
              </a:ext>
            </a:extLst>
          </p:cNvPr>
          <p:cNvSpPr txBox="1"/>
          <p:nvPr/>
        </p:nvSpPr>
        <p:spPr>
          <a:xfrm>
            <a:off x="7596733" y="5177"/>
            <a:ext cx="4585855"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E-Mail</a:t>
            </a: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のタイトルを「和歌山県</a:t>
            </a:r>
            <a:r>
              <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DX</a:t>
            </a: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チャレンジ応募」</a:t>
            </a:r>
            <a:endParaRPr kumimoji="1" lang="en-US" altLang="ja-JP"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highlight>
                  <a:srgbClr val="FFFF00"/>
                </a:highlight>
                <a:uLnTx/>
                <a:uFillTx/>
                <a:latin typeface="メイリオ" panose="020B0604030504040204" pitchFamily="50" charset="-128"/>
                <a:ea typeface="メイリオ" panose="020B0604030504040204" pitchFamily="50" charset="-128"/>
                <a:cs typeface="+mn-cs"/>
              </a:rPr>
              <a:t>として、送信してください。</a:t>
            </a:r>
            <a:endParaRPr kumimoji="1" lang="ja-JP" altLang="en-US" sz="1400" b="0" i="0" u="none" strike="noStrike" kern="1200" cap="none" spc="0" normalizeH="0" baseline="0" noProof="0" dirty="0">
              <a:ln>
                <a:noFill/>
              </a:ln>
              <a:solidFill>
                <a:srgbClr val="FF0000"/>
              </a:solidFill>
              <a:effectLst/>
              <a:highlight>
                <a:srgbClr val="FFFF00"/>
              </a:highlight>
              <a:uLnTx/>
              <a:uFillTx/>
              <a:latin typeface="Calibri" panose="020F0502020204030204"/>
              <a:ea typeface="游ゴシック" panose="020B0400000000000000" pitchFamily="34" charset="-128"/>
              <a:cs typeface="+mn-cs"/>
            </a:endParaRPr>
          </a:p>
        </p:txBody>
      </p:sp>
      <p:sp>
        <p:nvSpPr>
          <p:cNvPr id="5" name="四角形: メモ 10">
            <a:extLst>
              <a:ext uri="{FF2B5EF4-FFF2-40B4-BE49-F238E27FC236}">
                <a16:creationId xmlns:a16="http://schemas.microsoft.com/office/drawing/2014/main" id="{267B3BB0-CFE3-4F94-3D4B-3BB40282E347}"/>
              </a:ext>
            </a:extLst>
          </p:cNvPr>
          <p:cNvSpPr/>
          <p:nvPr/>
        </p:nvSpPr>
        <p:spPr>
          <a:xfrm>
            <a:off x="5539399" y="1044635"/>
            <a:ext cx="6431280" cy="5630485"/>
          </a:xfrm>
          <a:prstGeom prst="foldedCorner">
            <a:avLst>
              <a:gd name="adj" fmla="val 5142"/>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0" name="四角形: メモ 9">
            <a:extLst>
              <a:ext uri="{FF2B5EF4-FFF2-40B4-BE49-F238E27FC236}">
                <a16:creationId xmlns:a16="http://schemas.microsoft.com/office/drawing/2014/main" id="{BE93AD40-02E7-4C35-55DD-C92D6558E91C}"/>
              </a:ext>
            </a:extLst>
          </p:cNvPr>
          <p:cNvSpPr/>
          <p:nvPr/>
        </p:nvSpPr>
        <p:spPr>
          <a:xfrm>
            <a:off x="221321" y="1044635"/>
            <a:ext cx="5143159" cy="5630485"/>
          </a:xfrm>
          <a:prstGeom prst="foldedCorner">
            <a:avLst>
              <a:gd name="adj" fmla="val 6344"/>
            </a:avLst>
          </a:prstGeom>
          <a:ln w="28575">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3" name="テキスト ボックス 12">
            <a:extLst>
              <a:ext uri="{FF2B5EF4-FFF2-40B4-BE49-F238E27FC236}">
                <a16:creationId xmlns:a16="http://schemas.microsoft.com/office/drawing/2014/main" id="{0A5E0869-9759-C932-94EA-071614C0BA94}"/>
              </a:ext>
            </a:extLst>
          </p:cNvPr>
          <p:cNvSpPr txBox="1"/>
          <p:nvPr/>
        </p:nvSpPr>
        <p:spPr>
          <a:xfrm>
            <a:off x="292440" y="2033551"/>
            <a:ext cx="4777400"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会社名：</a:t>
            </a:r>
            <a:r>
              <a:rPr kumimoji="1" lang="ja-JP" altLang="en-US" sz="1800" b="0" i="0" u="none" strike="noStrike" kern="1200" cap="none" spc="0" normalizeH="0" baseline="0" noProof="0" dirty="0">
                <a:ln>
                  <a:noFill/>
                </a:ln>
                <a:solidFill>
                  <a:srgbClr val="E7E6E6">
                    <a:lumMod val="75000"/>
                  </a:srgbClr>
                </a:solidFill>
                <a:effectLst/>
                <a:uLnTx/>
                <a:uFillTx/>
                <a:latin typeface="メイリオ" panose="020B0604030504040204" pitchFamily="50" charset="-128"/>
                <a:ea typeface="メイリオ" panose="020B0604030504040204" pitchFamily="50" charset="-128"/>
                <a:cs typeface="+mn-cs"/>
              </a:rPr>
              <a:t>株式会社</a:t>
            </a:r>
            <a:r>
              <a:rPr kumimoji="1" lang="en-US" altLang="ja-JP" sz="1800" b="0" i="0" u="none" strike="noStrike" kern="1200" cap="none" spc="0" normalizeH="0" baseline="0" noProof="0" dirty="0">
                <a:ln>
                  <a:noFill/>
                </a:ln>
                <a:solidFill>
                  <a:srgbClr val="E7E6E6">
                    <a:lumMod val="75000"/>
                  </a:srgbClr>
                </a:solidFill>
                <a:effectLst/>
                <a:uLnTx/>
                <a:uFillTx/>
                <a:latin typeface="メイリオ" panose="020B0604030504040204" pitchFamily="50" charset="-128"/>
                <a:ea typeface="メイリオ" panose="020B0604030504040204" pitchFamily="50" charset="-128"/>
                <a:cs typeface="+mn-cs"/>
              </a:rPr>
              <a:t>OOO</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代表者名：</a:t>
            </a:r>
            <a:r>
              <a:rPr kumimoji="1" lang="ja-JP" altLang="en-US" dirty="0">
                <a:solidFill>
                  <a:srgbClr val="E7E6E6">
                    <a:lumMod val="75000"/>
                  </a:srgbClr>
                </a:solidFill>
                <a:latin typeface="メイリオ" panose="020B0604030504040204" pitchFamily="50" charset="-128"/>
                <a:ea typeface="メイリオ" panose="020B0604030504040204" pitchFamily="50" charset="-128"/>
              </a:rPr>
              <a:t>田中　太郎</a:t>
            </a:r>
            <a:endParaRPr kumimoji="1" lang="en-US" altLang="ja-JP" sz="1800" b="0" i="0" u="none" strike="noStrike" kern="1200" cap="none" spc="0" normalizeH="0" baseline="0" noProof="0" dirty="0">
              <a:ln>
                <a:noFill/>
              </a:ln>
              <a:solidFill>
                <a:srgbClr val="E7E6E6">
                  <a:lumMod val="75000"/>
                </a:srgbClr>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本社所在地：</a:t>
            </a:r>
            <a:r>
              <a:rPr kumimoji="1" lang="ja-JP" altLang="en-US" sz="1800" b="0" i="0" u="none" strike="noStrike" kern="1200" cap="none" spc="0" normalizeH="0" baseline="0" noProof="0" dirty="0">
                <a:ln>
                  <a:noFill/>
                </a:ln>
                <a:solidFill>
                  <a:srgbClr val="E7E6E6">
                    <a:lumMod val="75000"/>
                  </a:srgbClr>
                </a:solidFill>
                <a:effectLst/>
                <a:uLnTx/>
                <a:uFillTx/>
                <a:latin typeface="メイリオ" panose="020B0604030504040204" pitchFamily="50" charset="-128"/>
                <a:ea typeface="メイリオ" panose="020B0604030504040204" pitchFamily="50" charset="-128"/>
                <a:cs typeface="+mn-cs"/>
              </a:rPr>
              <a:t>和歌山県</a:t>
            </a:r>
            <a:r>
              <a:rPr kumimoji="1" lang="en-US" altLang="ja-JP" sz="1800" b="0" i="0" u="none" strike="noStrike" kern="1200" cap="none" spc="0" normalizeH="0" baseline="0" noProof="0" dirty="0">
                <a:ln>
                  <a:noFill/>
                </a:ln>
                <a:solidFill>
                  <a:srgbClr val="E7E6E6">
                    <a:lumMod val="75000"/>
                  </a:srgbClr>
                </a:solidFill>
                <a:effectLst/>
                <a:uLnTx/>
                <a:uFillTx/>
                <a:latin typeface="メイリオ" panose="020B0604030504040204" pitchFamily="50" charset="-128"/>
                <a:ea typeface="メイリオ" panose="020B0604030504040204" pitchFamily="50" charset="-128"/>
                <a:cs typeface="+mn-cs"/>
              </a:rPr>
              <a:t>OOO</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事業内容：</a:t>
            </a:r>
            <a:r>
              <a:rPr kumimoji="1" lang="en-US" altLang="ja-JP" sz="1800" b="0" i="0" u="none" strike="noStrike" kern="1200" cap="none" spc="0" normalizeH="0" baseline="0" noProof="0" dirty="0">
                <a:ln>
                  <a:noFill/>
                </a:ln>
                <a:solidFill>
                  <a:srgbClr val="E7E6E6">
                    <a:lumMod val="75000"/>
                  </a:srgbClr>
                </a:solidFill>
                <a:effectLst/>
                <a:uLnTx/>
                <a:uFillTx/>
                <a:latin typeface="メイリオ" panose="020B0604030504040204" pitchFamily="50" charset="-128"/>
                <a:ea typeface="メイリオ" panose="020B0604030504040204" pitchFamily="50" charset="-128"/>
                <a:cs typeface="+mn-cs"/>
              </a:rPr>
              <a:t> </a:t>
            </a:r>
            <a:r>
              <a:rPr kumimoji="1" lang="ja-JP" altLang="en-US" sz="1800" b="0" i="0" u="none" strike="noStrike" kern="1200" cap="none" spc="0" normalizeH="0" baseline="0" noProof="0" dirty="0">
                <a:ln>
                  <a:noFill/>
                </a:ln>
                <a:solidFill>
                  <a:srgbClr val="E7E6E6">
                    <a:lumMod val="75000"/>
                  </a:srgbClr>
                </a:solidFill>
                <a:effectLst/>
                <a:uLnTx/>
                <a:uFillTx/>
                <a:latin typeface="メイリオ" panose="020B0604030504040204" pitchFamily="50" charset="-128"/>
                <a:ea typeface="メイリオ" panose="020B0604030504040204" pitchFamily="50" charset="-128"/>
                <a:cs typeface="+mn-cs"/>
              </a:rPr>
              <a:t>食品加工、卸売</a:t>
            </a:r>
            <a:endPar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14" name="表 15">
            <a:extLst>
              <a:ext uri="{FF2B5EF4-FFF2-40B4-BE49-F238E27FC236}">
                <a16:creationId xmlns:a16="http://schemas.microsoft.com/office/drawing/2014/main" id="{9B16F9EE-4000-F8E3-DA21-3457D9C33106}"/>
              </a:ext>
            </a:extLst>
          </p:cNvPr>
          <p:cNvGraphicFramePr>
            <a:graphicFrameLocks noGrp="1"/>
          </p:cNvGraphicFramePr>
          <p:nvPr>
            <p:extLst>
              <p:ext uri="{D42A27DB-BD31-4B8C-83A1-F6EECF244321}">
                <p14:modId xmlns:p14="http://schemas.microsoft.com/office/powerpoint/2010/main" val="4219739361"/>
              </p:ext>
            </p:extLst>
          </p:nvPr>
        </p:nvGraphicFramePr>
        <p:xfrm>
          <a:off x="5773078" y="2033551"/>
          <a:ext cx="5880442" cy="3463010"/>
        </p:xfrm>
        <a:graphic>
          <a:graphicData uri="http://schemas.openxmlformats.org/drawingml/2006/table">
            <a:tbl>
              <a:tblPr firstRow="1" firstCol="1" bandRow="1">
                <a:tableStyleId>{93296810-A885-4BE3-A3E7-6D5BEEA58F35}</a:tableStyleId>
              </a:tblPr>
              <a:tblGrid>
                <a:gridCol w="1084922">
                  <a:extLst>
                    <a:ext uri="{9D8B030D-6E8A-4147-A177-3AD203B41FA5}">
                      <a16:colId xmlns:a16="http://schemas.microsoft.com/office/drawing/2014/main" val="1872848477"/>
                    </a:ext>
                  </a:extLst>
                </a:gridCol>
                <a:gridCol w="1132487">
                  <a:extLst>
                    <a:ext uri="{9D8B030D-6E8A-4147-A177-3AD203B41FA5}">
                      <a16:colId xmlns:a16="http://schemas.microsoft.com/office/drawing/2014/main" val="1906240200"/>
                    </a:ext>
                  </a:extLst>
                </a:gridCol>
                <a:gridCol w="1888323">
                  <a:extLst>
                    <a:ext uri="{9D8B030D-6E8A-4147-A177-3AD203B41FA5}">
                      <a16:colId xmlns:a16="http://schemas.microsoft.com/office/drawing/2014/main" val="1087493179"/>
                    </a:ext>
                  </a:extLst>
                </a:gridCol>
                <a:gridCol w="1774710">
                  <a:extLst>
                    <a:ext uri="{9D8B030D-6E8A-4147-A177-3AD203B41FA5}">
                      <a16:colId xmlns:a16="http://schemas.microsoft.com/office/drawing/2014/main" val="2531736610"/>
                    </a:ext>
                  </a:extLst>
                </a:gridCol>
              </a:tblGrid>
              <a:tr h="976257">
                <a:tc>
                  <a:txBody>
                    <a:bodyPr/>
                    <a:lstStyle/>
                    <a:p>
                      <a:pPr algn="ctr"/>
                      <a:r>
                        <a:rPr lang="ja-JP" sz="1400" kern="100" dirty="0">
                          <a:effectLst/>
                        </a:rPr>
                        <a:t>氏名</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役職</a:t>
                      </a:r>
                      <a:r>
                        <a:rPr lang="ja-JP" altLang="en-US" sz="1400" kern="100">
                          <a:effectLst/>
                        </a:rPr>
                        <a:t>・担当</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プロジェクトでの</a:t>
                      </a:r>
                      <a:endParaRPr lang="en-US" altLang="ja-JP" sz="1400" kern="100" dirty="0">
                        <a:effectLst/>
                      </a:endParaRPr>
                    </a:p>
                    <a:p>
                      <a:pPr algn="ctr"/>
                      <a:r>
                        <a:rPr lang="ja-JP" sz="1400" kern="100">
                          <a:effectLst/>
                        </a:rPr>
                        <a:t>役割</a:t>
                      </a:r>
                      <a:r>
                        <a:rPr lang="ja-JP" altLang="en-US" sz="1400" kern="100">
                          <a:effectLst/>
                        </a:rPr>
                        <a:t>（想定）</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400" kern="100">
                          <a:effectLst/>
                        </a:rPr>
                        <a:t>スキルセット</a:t>
                      </a:r>
                      <a:endParaRPr lang="en-US" altLang="ja-JP" sz="1400" kern="100" dirty="0">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kern="100">
                          <a:effectLst/>
                        </a:rPr>
                        <a:t>（技術者のみ）</a:t>
                      </a:r>
                    </a:p>
                  </a:txBody>
                  <a:tcPr marL="68580" marR="68580" marT="0" marB="0" anchor="ctr"/>
                </a:tc>
                <a:extLst>
                  <a:ext uri="{0D108BD9-81ED-4DB2-BD59-A6C34878D82A}">
                    <a16:rowId xmlns:a16="http://schemas.microsoft.com/office/drawing/2014/main" val="4045418433"/>
                  </a:ext>
                </a:extLst>
              </a:tr>
              <a:tr h="522675">
                <a:tc>
                  <a:txBody>
                    <a:bodyPr/>
                    <a:lstStyle/>
                    <a:p>
                      <a:pPr algn="l"/>
                      <a:r>
                        <a:rPr lang="en-US" sz="1050" kern="100" dirty="0">
                          <a:effectLst/>
                        </a:rPr>
                        <a:t> </a:t>
                      </a:r>
                      <a:r>
                        <a:rPr lang="ja-JP" altLang="en-US" sz="1050" kern="100" dirty="0">
                          <a:effectLst/>
                        </a:rPr>
                        <a:t>山田  花子</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r>
                        <a:rPr lang="ja-JP" altLang="en-US" sz="1050" kern="100" dirty="0">
                          <a:effectLst/>
                        </a:rPr>
                        <a:t>総務部長</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r>
                        <a:rPr lang="ja-JP" altLang="en-US" sz="1050" kern="100" dirty="0">
                          <a:effectLst/>
                        </a:rPr>
                        <a:t>プロジェクト責任者</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00259496"/>
                  </a:ext>
                </a:extLst>
              </a:tr>
              <a:tr h="499688">
                <a:tc>
                  <a:txBody>
                    <a:bodyPr/>
                    <a:lstStyle/>
                    <a:p>
                      <a:pPr algn="l"/>
                      <a:r>
                        <a:rPr lang="en-US" sz="1050" kern="100" dirty="0">
                          <a:effectLst/>
                        </a:rPr>
                        <a:t> </a:t>
                      </a:r>
                      <a:r>
                        <a:rPr lang="ja-JP" altLang="en-US" sz="1050" kern="100" dirty="0">
                          <a:effectLst/>
                        </a:rPr>
                        <a:t>佐藤  一郎</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r>
                        <a:rPr lang="ja-JP" altLang="en-US" sz="1050" kern="100" dirty="0">
                          <a:effectLst/>
                        </a:rPr>
                        <a:t>総務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r>
                        <a:rPr lang="ja-JP" altLang="en-US" sz="1050" kern="100" dirty="0">
                          <a:effectLst/>
                        </a:rPr>
                        <a:t>メインリーダー</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56822750"/>
                  </a:ext>
                </a:extLst>
              </a:tr>
              <a:tr h="488130">
                <a:tc>
                  <a:txBody>
                    <a:bodyPr/>
                    <a:lstStyle/>
                    <a:p>
                      <a:pPr algn="l"/>
                      <a:r>
                        <a:rPr lang="en-US" sz="1050" kern="100" dirty="0">
                          <a:effectLst/>
                        </a:rPr>
                        <a:t> </a:t>
                      </a:r>
                      <a:r>
                        <a:rPr lang="ja-JP" altLang="en-US" sz="1050" kern="100" dirty="0">
                          <a:effectLst/>
                        </a:rPr>
                        <a:t>山本  悠理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r>
                        <a:rPr lang="ja-JP" altLang="en-US" sz="1050" kern="100" dirty="0">
                          <a:effectLst/>
                        </a:rPr>
                        <a:t>営業部</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ja-JP" altLang="en-US" sz="1050" kern="100" dirty="0">
                          <a:effectLst/>
                          <a:latin typeface="Century" panose="02040604050505020304" pitchFamily="18" charset="0"/>
                          <a:ea typeface="ＭＳ 明朝" panose="02020609040205080304" pitchFamily="17" charset="-128"/>
                          <a:cs typeface="Times New Roman" panose="02020603050405020304" pitchFamily="18" charset="0"/>
                        </a:rPr>
                        <a:t>稼働メンバー</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292102662"/>
                  </a:ext>
                </a:extLst>
              </a:tr>
              <a:tr h="488130">
                <a:tc>
                  <a:txBody>
                    <a:bodyPr/>
                    <a:lstStyle/>
                    <a:p>
                      <a:pPr algn="l"/>
                      <a:r>
                        <a:rPr lang="en-US" alt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alt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alt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r>
                        <a:rPr lang="en-US" altLang="ja-JP" sz="1050" kern="100" dirty="0">
                          <a:effectLst/>
                          <a:latin typeface="Century" panose="02040604050505020304" pitchFamily="18"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69351885"/>
                  </a:ext>
                </a:extLst>
              </a:tr>
              <a:tr h="488130">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l"/>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47114496"/>
                  </a:ext>
                </a:extLst>
              </a:tr>
            </a:tbl>
          </a:graphicData>
        </a:graphic>
      </p:graphicFrame>
      <p:sp>
        <p:nvSpPr>
          <p:cNvPr id="15" name="テキスト ボックス 11">
            <a:extLst>
              <a:ext uri="{FF2B5EF4-FFF2-40B4-BE49-F238E27FC236}">
                <a16:creationId xmlns:a16="http://schemas.microsoft.com/office/drawing/2014/main" id="{2A06288A-EDA3-92D1-008C-C000BAC2FF4E}"/>
              </a:ext>
            </a:extLst>
          </p:cNvPr>
          <p:cNvSpPr txBox="1"/>
          <p:nvPr/>
        </p:nvSpPr>
        <p:spPr>
          <a:xfrm>
            <a:off x="292440" y="1199653"/>
            <a:ext cx="110799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sng"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基本情報</a:t>
            </a:r>
            <a:endParaRPr kumimoji="1" lang="ja-JP" altLang="en-US" sz="18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6" name="テキスト ボックス 11">
            <a:extLst>
              <a:ext uri="{FF2B5EF4-FFF2-40B4-BE49-F238E27FC236}">
                <a16:creationId xmlns:a16="http://schemas.microsoft.com/office/drawing/2014/main" id="{2E63E832-9EE8-1191-6507-BBFF021A3387}"/>
              </a:ext>
            </a:extLst>
          </p:cNvPr>
          <p:cNvSpPr txBox="1"/>
          <p:nvPr/>
        </p:nvSpPr>
        <p:spPr>
          <a:xfrm>
            <a:off x="5608875" y="1199653"/>
            <a:ext cx="1569660"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sng"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メンバー構成</a:t>
            </a:r>
            <a:endParaRPr kumimoji="1" lang="ja-JP" altLang="en-US" sz="18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7" name="テキスト ボックス 11">
            <a:extLst>
              <a:ext uri="{FF2B5EF4-FFF2-40B4-BE49-F238E27FC236}">
                <a16:creationId xmlns:a16="http://schemas.microsoft.com/office/drawing/2014/main" id="{D5D9BF93-FF58-A5EE-76AB-1B9AB9E8E3C0}"/>
              </a:ext>
            </a:extLst>
          </p:cNvPr>
          <p:cNvSpPr txBox="1"/>
          <p:nvPr/>
        </p:nvSpPr>
        <p:spPr>
          <a:xfrm>
            <a:off x="5773078" y="1593307"/>
            <a:ext cx="5570756"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ja-JP"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本プログラムへ応募する事業の</a:t>
            </a:r>
            <a:r>
              <a:rPr kumimoji="0"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メンバー</a:t>
            </a:r>
            <a:r>
              <a:rPr kumimoji="0" lang="ja-JP" altLang="ja-JP"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構成</a:t>
            </a:r>
            <a:r>
              <a:rPr kumimoji="0" lang="ja-JP" altLang="en-US"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など</a:t>
            </a:r>
            <a:r>
              <a:rPr kumimoji="0" lang="ja-JP" altLang="ja-JP" sz="14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を教えてください</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正方形/長方形 2">
            <a:extLst>
              <a:ext uri="{FF2B5EF4-FFF2-40B4-BE49-F238E27FC236}">
                <a16:creationId xmlns:a16="http://schemas.microsoft.com/office/drawing/2014/main" id="{45DE2116-ADC3-C039-7129-C7E661815B05}"/>
              </a:ext>
            </a:extLst>
          </p:cNvPr>
          <p:cNvSpPr/>
          <p:nvPr/>
        </p:nvSpPr>
        <p:spPr>
          <a:xfrm>
            <a:off x="9412" y="-27205"/>
            <a:ext cx="2418736" cy="845574"/>
          </a:xfrm>
          <a:prstGeom prst="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t>記入例</a:t>
            </a:r>
          </a:p>
        </p:txBody>
      </p:sp>
      <p:sp>
        <p:nvSpPr>
          <p:cNvPr id="4" name="テキスト ボックス 11">
            <a:extLst>
              <a:ext uri="{FF2B5EF4-FFF2-40B4-BE49-F238E27FC236}">
                <a16:creationId xmlns:a16="http://schemas.microsoft.com/office/drawing/2014/main" id="{B50B520F-3F08-93BB-7556-1AFFBE4163C3}"/>
              </a:ext>
            </a:extLst>
          </p:cNvPr>
          <p:cNvSpPr txBox="1"/>
          <p:nvPr/>
        </p:nvSpPr>
        <p:spPr>
          <a:xfrm>
            <a:off x="5773078" y="5761494"/>
            <a:ext cx="5997744"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chemeClr val="bg1">
                    <a:lumMod val="50000"/>
                  </a:scheme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※DX</a:t>
            </a:r>
            <a:r>
              <a:rPr lang="ja-JP" altLang="en-US" sz="1400" dirty="0">
                <a:solidFill>
                  <a:schemeClr val="bg1">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経営計画および実行に向けた戦略を構築することがメインですので、必ずしも技術者が必要とは限りませんのでご安心ください。</a:t>
            </a:r>
            <a:endParaRPr kumimoji="1" lang="ja-JP" altLang="en-US" sz="1400" b="0" i="0" u="none" strike="noStrike" kern="1200" cap="none" spc="0" normalizeH="0" baseline="0" noProof="0" dirty="0">
              <a:ln>
                <a:noFill/>
              </a:ln>
              <a:solidFill>
                <a:schemeClr val="bg1">
                  <a:lumMod val="50000"/>
                </a:schemeClr>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3346815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295</TotalTime>
  <Words>582</Words>
  <Application>Microsoft Macintosh PowerPoint</Application>
  <PresentationFormat>ワイド画面</PresentationFormat>
  <Paragraphs>92</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メイリオ</vt:lpstr>
      <vt:lpstr>游ゴシック</vt:lpstr>
      <vt:lpstr>Arial</vt:lpstr>
      <vt:lpstr>Calibri</vt:lpstr>
      <vt:lpstr>Calibri Light</vt:lpstr>
      <vt:lpstr>Century</vt:lpstr>
      <vt:lpstr>Office テーマ</vt:lpstr>
      <vt:lpstr>和歌山県DXチャレンジサポートプログラム応募申請書　</vt:lpstr>
      <vt:lpstr>和歌山県DXチャレンジサポートプログラム応募申請書　</vt:lpstr>
      <vt:lpstr>和歌山県DXチャレンジサポートプログラム応募申請書　</vt:lpstr>
      <vt:lpstr>和歌山県DXチャレンジサポートプログラム応募申請書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和歌山県DXチャレンジサポートプログラム応募申請書　</dc:title>
  <dc:creator>加藤 友梨</dc:creator>
  <cp:lastModifiedBy>優希 廣田</cp:lastModifiedBy>
  <cp:revision>2</cp:revision>
  <dcterms:created xsi:type="dcterms:W3CDTF">2023-06-08T06:41:26Z</dcterms:created>
  <dcterms:modified xsi:type="dcterms:W3CDTF">2024-06-24T06:21:32Z</dcterms:modified>
</cp:coreProperties>
</file>